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78" r:id="rId3"/>
    <p:sldId id="257" r:id="rId4"/>
    <p:sldId id="279" r:id="rId5"/>
    <p:sldId id="280" r:id="rId6"/>
    <p:sldId id="284" r:id="rId7"/>
    <p:sldId id="281" r:id="rId8"/>
    <p:sldId id="285" r:id="rId9"/>
    <p:sldId id="282" r:id="rId10"/>
    <p:sldId id="286" r:id="rId11"/>
    <p:sldId id="283" r:id="rId12"/>
    <p:sldId id="287" r:id="rId13"/>
    <p:sldId id="262" r:id="rId14"/>
    <p:sldId id="290" r:id="rId15"/>
    <p:sldId id="288" r:id="rId16"/>
    <p:sldId id="291" r:id="rId17"/>
    <p:sldId id="289" r:id="rId18"/>
    <p:sldId id="292" r:id="rId19"/>
    <p:sldId id="265" r:id="rId20"/>
    <p:sldId id="294" r:id="rId21"/>
    <p:sldId id="293" r:id="rId22"/>
    <p:sldId id="296" r:id="rId23"/>
    <p:sldId id="267" r:id="rId24"/>
    <p:sldId id="300" r:id="rId25"/>
    <p:sldId id="297" r:id="rId26"/>
    <p:sldId id="301" r:id="rId27"/>
    <p:sldId id="298" r:id="rId28"/>
    <p:sldId id="302" r:id="rId29"/>
    <p:sldId id="299" r:id="rId30"/>
    <p:sldId id="303" r:id="rId31"/>
    <p:sldId id="270" r:id="rId32"/>
    <p:sldId id="304" r:id="rId33"/>
    <p:sldId id="272" r:id="rId34"/>
    <p:sldId id="311" r:id="rId35"/>
    <p:sldId id="305" r:id="rId36"/>
    <p:sldId id="312" r:id="rId37"/>
    <p:sldId id="306" r:id="rId38"/>
    <p:sldId id="313" r:id="rId39"/>
    <p:sldId id="316" r:id="rId40"/>
    <p:sldId id="307" r:id="rId41"/>
    <p:sldId id="308" r:id="rId42"/>
    <p:sldId id="315" r:id="rId43"/>
    <p:sldId id="275" r:id="rId44"/>
    <p:sldId id="309" r:id="rId45"/>
    <p:sldId id="310" r:id="rId46"/>
    <p:sldId id="317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14" y="-8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71600" y="1828800"/>
            <a:ext cx="63373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Berlin Sans FB Demi" pitchFamily="34" charset="0"/>
              </a:rPr>
              <a:t>Heart Models </a:t>
            </a:r>
          </a:p>
          <a:p>
            <a:pPr algn="ctr"/>
            <a:r>
              <a:rPr lang="en-US" sz="4400" dirty="0" smtClean="0">
                <a:latin typeface="Berlin Sans FB Demi" pitchFamily="34" charset="0"/>
              </a:rPr>
              <a:t>Practice Exam #1</a:t>
            </a:r>
            <a:endParaRPr lang="en-US" sz="4400" dirty="0"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39974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5" t="2" r="6325" b="836"/>
          <a:stretch>
            <a:fillRect/>
          </a:stretch>
        </p:blipFill>
        <p:spPr bwMode="auto">
          <a:xfrm>
            <a:off x="2514600" y="79375"/>
            <a:ext cx="3810000" cy="666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32" name="Line 17"/>
          <p:cNvSpPr>
            <a:spLocks noChangeShapeType="1"/>
          </p:cNvSpPr>
          <p:nvPr/>
        </p:nvSpPr>
        <p:spPr bwMode="auto">
          <a:xfrm flipH="1">
            <a:off x="4886325" y="6286500"/>
            <a:ext cx="1590675" cy="342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3" name="TextBox 3"/>
          <p:cNvSpPr txBox="1">
            <a:spLocks noChangeArrowheads="1"/>
          </p:cNvSpPr>
          <p:nvPr/>
        </p:nvSpPr>
        <p:spPr bwMode="auto">
          <a:xfrm>
            <a:off x="6376988" y="6148388"/>
            <a:ext cx="11668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200" b="1"/>
              <a:t>Apex of heart</a:t>
            </a:r>
          </a:p>
        </p:txBody>
      </p:sp>
    </p:spTree>
    <p:extLst>
      <p:ext uri="{BB962C8B-B14F-4D97-AF65-F5344CB8AC3E}">
        <p14:creationId xmlns:p14="http://schemas.microsoft.com/office/powerpoint/2010/main" val="3614724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5" t="2" r="6325" b="836"/>
          <a:stretch>
            <a:fillRect/>
          </a:stretch>
        </p:blipFill>
        <p:spPr bwMode="auto">
          <a:xfrm>
            <a:off x="2514600" y="79375"/>
            <a:ext cx="3810000" cy="666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80" name="Line 12"/>
          <p:cNvSpPr>
            <a:spLocks noChangeShapeType="1"/>
          </p:cNvSpPr>
          <p:nvPr/>
        </p:nvSpPr>
        <p:spPr bwMode="auto">
          <a:xfrm>
            <a:off x="2352675" y="2271713"/>
            <a:ext cx="16764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TextBox 1">
            <a:extLst>
              <a:ext uri="{FF2B5EF4-FFF2-40B4-BE49-F238E27FC236}">
                <a16:creationId xmlns="" xmlns:a16="http://schemas.microsoft.com/office/drawing/2014/main" id="{11D6021F-D9BE-4395-BF78-3F5CB57707D8}"/>
              </a:ext>
            </a:extLst>
          </p:cNvPr>
          <p:cNvSpPr txBox="1"/>
          <p:nvPr/>
        </p:nvSpPr>
        <p:spPr>
          <a:xfrm>
            <a:off x="5867400" y="5943600"/>
            <a:ext cx="3018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*click to the next slide to check your </a:t>
            </a:r>
            <a:r>
              <a:rPr lang="en-US" sz="1600" dirty="0" smtClean="0"/>
              <a:t>answer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635886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5" t="2" r="6325" b="836"/>
          <a:stretch>
            <a:fillRect/>
          </a:stretch>
        </p:blipFill>
        <p:spPr bwMode="auto">
          <a:xfrm>
            <a:off x="2514600" y="79375"/>
            <a:ext cx="3810000" cy="666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04" name="Line 12"/>
          <p:cNvSpPr>
            <a:spLocks noChangeShapeType="1"/>
          </p:cNvSpPr>
          <p:nvPr/>
        </p:nvSpPr>
        <p:spPr bwMode="auto">
          <a:xfrm>
            <a:off x="2352675" y="2271713"/>
            <a:ext cx="16764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13" name="Text Box 27"/>
          <p:cNvSpPr txBox="1">
            <a:spLocks noChangeArrowheads="1"/>
          </p:cNvSpPr>
          <p:nvPr/>
        </p:nvSpPr>
        <p:spPr bwMode="auto">
          <a:xfrm>
            <a:off x="685800" y="2133600"/>
            <a:ext cx="1752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b="1"/>
              <a:t>Right coronary artery</a:t>
            </a:r>
          </a:p>
        </p:txBody>
      </p:sp>
    </p:spTree>
    <p:extLst>
      <p:ext uri="{BB962C8B-B14F-4D97-AF65-F5344CB8AC3E}">
        <p14:creationId xmlns:p14="http://schemas.microsoft.com/office/powerpoint/2010/main" val="3614724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eart_post-d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13307" r="647" b="3427"/>
          <a:stretch>
            <a:fillRect/>
          </a:stretch>
        </p:blipFill>
        <p:spPr bwMode="auto">
          <a:xfrm>
            <a:off x="1885950" y="206375"/>
            <a:ext cx="5848350" cy="653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4" name="Line 13"/>
          <p:cNvSpPr>
            <a:spLocks noChangeShapeType="1"/>
          </p:cNvSpPr>
          <p:nvPr/>
        </p:nvSpPr>
        <p:spPr bwMode="auto">
          <a:xfrm flipV="1">
            <a:off x="4419600" y="2286000"/>
            <a:ext cx="7620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6" name="Line 7"/>
          <p:cNvSpPr>
            <a:spLocks noChangeShapeType="1"/>
          </p:cNvSpPr>
          <p:nvPr/>
        </p:nvSpPr>
        <p:spPr bwMode="auto">
          <a:xfrm flipV="1">
            <a:off x="2514600" y="2514600"/>
            <a:ext cx="2249488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TextBox 1">
            <a:extLst>
              <a:ext uri="{FF2B5EF4-FFF2-40B4-BE49-F238E27FC236}">
                <a16:creationId xmlns="" xmlns:a16="http://schemas.microsoft.com/office/drawing/2014/main" id="{11D6021F-D9BE-4395-BF78-3F5CB57707D8}"/>
              </a:ext>
            </a:extLst>
          </p:cNvPr>
          <p:cNvSpPr txBox="1"/>
          <p:nvPr/>
        </p:nvSpPr>
        <p:spPr>
          <a:xfrm>
            <a:off x="4886325" y="6394213"/>
            <a:ext cx="39332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*click to the next slide to check your </a:t>
            </a:r>
            <a:r>
              <a:rPr lang="en-US" sz="1600" dirty="0" smtClean="0"/>
              <a:t>answer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497651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eart_post-d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78" r="-438" b="6738"/>
          <a:stretch>
            <a:fillRect/>
          </a:stretch>
        </p:blipFill>
        <p:spPr bwMode="auto">
          <a:xfrm>
            <a:off x="1905000" y="188913"/>
            <a:ext cx="5911850" cy="629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8" name="Text Box 13"/>
          <p:cNvSpPr txBox="1">
            <a:spLocks noChangeArrowheads="1"/>
          </p:cNvSpPr>
          <p:nvPr/>
        </p:nvSpPr>
        <p:spPr bwMode="auto">
          <a:xfrm>
            <a:off x="1600200" y="2468563"/>
            <a:ext cx="10160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b="1"/>
              <a:t>Left atrium</a:t>
            </a:r>
          </a:p>
        </p:txBody>
      </p:sp>
      <p:sp>
        <p:nvSpPr>
          <p:cNvPr id="7187" name="Line 13"/>
          <p:cNvSpPr>
            <a:spLocks noChangeShapeType="1"/>
          </p:cNvSpPr>
          <p:nvPr/>
        </p:nvSpPr>
        <p:spPr bwMode="auto">
          <a:xfrm flipV="1">
            <a:off x="4419600" y="2286000"/>
            <a:ext cx="7620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8" name="Line 18"/>
          <p:cNvSpPr>
            <a:spLocks noChangeShapeType="1"/>
          </p:cNvSpPr>
          <p:nvPr/>
        </p:nvSpPr>
        <p:spPr bwMode="auto">
          <a:xfrm flipV="1">
            <a:off x="2590800" y="2520950"/>
            <a:ext cx="2171700" cy="7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498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eart_post-d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13307" r="647" b="3427"/>
          <a:stretch>
            <a:fillRect/>
          </a:stretch>
        </p:blipFill>
        <p:spPr bwMode="auto">
          <a:xfrm>
            <a:off x="1885950" y="206375"/>
            <a:ext cx="5848350" cy="653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Line 7"/>
          <p:cNvSpPr>
            <a:spLocks noChangeShapeType="1"/>
          </p:cNvSpPr>
          <p:nvPr/>
        </p:nvSpPr>
        <p:spPr bwMode="auto">
          <a:xfrm flipV="1">
            <a:off x="3092450" y="3441700"/>
            <a:ext cx="19050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TextBox 1">
            <a:extLst>
              <a:ext uri="{FF2B5EF4-FFF2-40B4-BE49-F238E27FC236}">
                <a16:creationId xmlns="" xmlns:a16="http://schemas.microsoft.com/office/drawing/2014/main" id="{11D6021F-D9BE-4395-BF78-3F5CB57707D8}"/>
              </a:ext>
            </a:extLst>
          </p:cNvPr>
          <p:cNvSpPr txBox="1"/>
          <p:nvPr/>
        </p:nvSpPr>
        <p:spPr>
          <a:xfrm>
            <a:off x="4997450" y="6394213"/>
            <a:ext cx="39332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*click to the next slide to check your </a:t>
            </a:r>
            <a:r>
              <a:rPr lang="en-US" sz="1600" dirty="0" smtClean="0"/>
              <a:t>answer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856171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eart_post-d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78" r="-438" b="6738"/>
          <a:stretch>
            <a:fillRect/>
          </a:stretch>
        </p:blipFill>
        <p:spPr bwMode="auto">
          <a:xfrm>
            <a:off x="1905000" y="188913"/>
            <a:ext cx="5911850" cy="629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Line 7"/>
          <p:cNvSpPr>
            <a:spLocks noChangeShapeType="1"/>
          </p:cNvSpPr>
          <p:nvPr/>
        </p:nvSpPr>
        <p:spPr bwMode="auto">
          <a:xfrm flipV="1">
            <a:off x="3200400" y="3390900"/>
            <a:ext cx="19050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5" name="Text Box 20"/>
          <p:cNvSpPr txBox="1">
            <a:spLocks noChangeArrowheads="1"/>
          </p:cNvSpPr>
          <p:nvPr/>
        </p:nvSpPr>
        <p:spPr bwMode="auto">
          <a:xfrm>
            <a:off x="1828800" y="3459163"/>
            <a:ext cx="1447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b="1"/>
              <a:t>Coronary sinus</a:t>
            </a:r>
          </a:p>
        </p:txBody>
      </p:sp>
    </p:spTree>
    <p:extLst>
      <p:ext uri="{BB962C8B-B14F-4D97-AF65-F5344CB8AC3E}">
        <p14:creationId xmlns:p14="http://schemas.microsoft.com/office/powerpoint/2010/main" val="2057472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eart_post-d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13307" r="647" b="3427"/>
          <a:stretch>
            <a:fillRect/>
          </a:stretch>
        </p:blipFill>
        <p:spPr bwMode="auto">
          <a:xfrm>
            <a:off x="1885950" y="206375"/>
            <a:ext cx="5848350" cy="653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Line 5"/>
          <p:cNvSpPr>
            <a:spLocks noChangeShapeType="1"/>
          </p:cNvSpPr>
          <p:nvPr/>
        </p:nvSpPr>
        <p:spPr bwMode="auto">
          <a:xfrm flipH="1">
            <a:off x="6019800" y="914400"/>
            <a:ext cx="7620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1" name="Line 8"/>
          <p:cNvSpPr>
            <a:spLocks noChangeShapeType="1"/>
          </p:cNvSpPr>
          <p:nvPr/>
        </p:nvSpPr>
        <p:spPr bwMode="auto">
          <a:xfrm flipH="1">
            <a:off x="6248400" y="914400"/>
            <a:ext cx="5334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TextBox 1">
            <a:extLst>
              <a:ext uri="{FF2B5EF4-FFF2-40B4-BE49-F238E27FC236}">
                <a16:creationId xmlns="" xmlns:a16="http://schemas.microsoft.com/office/drawing/2014/main" id="{11D6021F-D9BE-4395-BF78-3F5CB57707D8}"/>
              </a:ext>
            </a:extLst>
          </p:cNvPr>
          <p:cNvSpPr txBox="1"/>
          <p:nvPr/>
        </p:nvSpPr>
        <p:spPr>
          <a:xfrm>
            <a:off x="4905375" y="6394213"/>
            <a:ext cx="39332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*click to the next slide to check your </a:t>
            </a:r>
            <a:r>
              <a:rPr lang="en-US" sz="1600" dirty="0" smtClean="0"/>
              <a:t>answer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856171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eart_post-d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78" r="-438" b="6738"/>
          <a:stretch>
            <a:fillRect/>
          </a:stretch>
        </p:blipFill>
        <p:spPr bwMode="auto">
          <a:xfrm>
            <a:off x="1905000" y="188913"/>
            <a:ext cx="5911850" cy="629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Line 5"/>
          <p:cNvSpPr>
            <a:spLocks noChangeShapeType="1"/>
          </p:cNvSpPr>
          <p:nvPr/>
        </p:nvSpPr>
        <p:spPr bwMode="auto">
          <a:xfrm flipH="1">
            <a:off x="6019800" y="914400"/>
            <a:ext cx="7620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5" name="Line 8"/>
          <p:cNvSpPr>
            <a:spLocks noChangeShapeType="1"/>
          </p:cNvSpPr>
          <p:nvPr/>
        </p:nvSpPr>
        <p:spPr bwMode="auto">
          <a:xfrm flipH="1">
            <a:off x="6248400" y="914400"/>
            <a:ext cx="5334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0" name="Text Box 15"/>
          <p:cNvSpPr txBox="1">
            <a:spLocks noChangeArrowheads="1"/>
          </p:cNvSpPr>
          <p:nvPr/>
        </p:nvSpPr>
        <p:spPr bwMode="auto">
          <a:xfrm>
            <a:off x="6781800" y="685800"/>
            <a:ext cx="2362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b="1"/>
              <a:t>Right pulmonary veins</a:t>
            </a:r>
          </a:p>
        </p:txBody>
      </p:sp>
    </p:spTree>
    <p:extLst>
      <p:ext uri="{BB962C8B-B14F-4D97-AF65-F5344CB8AC3E}">
        <p14:creationId xmlns:p14="http://schemas.microsoft.com/office/powerpoint/2010/main" val="2057472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25" y="533400"/>
            <a:ext cx="7353300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27" name="Line 11"/>
          <p:cNvSpPr>
            <a:spLocks noChangeShapeType="1"/>
          </p:cNvSpPr>
          <p:nvPr/>
        </p:nvSpPr>
        <p:spPr bwMode="auto">
          <a:xfrm>
            <a:off x="1133475" y="2781300"/>
            <a:ext cx="1219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8" name="Line 11"/>
          <p:cNvSpPr>
            <a:spLocks noChangeShapeType="1"/>
          </p:cNvSpPr>
          <p:nvPr/>
        </p:nvSpPr>
        <p:spPr bwMode="auto">
          <a:xfrm>
            <a:off x="1133475" y="2781300"/>
            <a:ext cx="923925" cy="342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TextBox 1">
            <a:extLst>
              <a:ext uri="{FF2B5EF4-FFF2-40B4-BE49-F238E27FC236}">
                <a16:creationId xmlns="" xmlns:a16="http://schemas.microsoft.com/office/drawing/2014/main" id="{11D6021F-D9BE-4395-BF78-3F5CB57707D8}"/>
              </a:ext>
            </a:extLst>
          </p:cNvPr>
          <p:cNvSpPr txBox="1"/>
          <p:nvPr/>
        </p:nvSpPr>
        <p:spPr>
          <a:xfrm>
            <a:off x="4876800" y="6055659"/>
            <a:ext cx="39332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*click to the next slide to check your </a:t>
            </a:r>
            <a:r>
              <a:rPr lang="en-US" sz="1600" dirty="0" smtClean="0"/>
              <a:t>answer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8516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457200"/>
            <a:ext cx="8610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Name the following structures indicated by the arrows. </a:t>
            </a:r>
          </a:p>
          <a:p>
            <a:r>
              <a:rPr lang="en-US" sz="4000" dirty="0" smtClean="0"/>
              <a:t>Click to the next slide to see the answer. 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5931187"/>
            <a:ext cx="861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*note: not every structure you are required to know will be on this practice exercise so make sure you review the checklist of structures (p. </a:t>
            </a:r>
            <a:r>
              <a:rPr lang="en-US" sz="1600" dirty="0" smtClean="0"/>
              <a:t>194 in your lab manual)  </a:t>
            </a:r>
            <a:r>
              <a:rPr lang="en-US" sz="1600" dirty="0"/>
              <a:t>when preparing for your lab exam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9600" y="3352800"/>
            <a:ext cx="7848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*For best results on these practice exams, write your answers on paper before clicking to see the correct answer. Try to answer within a minute (remember your lab exams will be timed) and make sure to check your spelling!</a:t>
            </a:r>
          </a:p>
        </p:txBody>
      </p:sp>
    </p:spTree>
    <p:extLst>
      <p:ext uri="{BB962C8B-B14F-4D97-AF65-F5344CB8AC3E}">
        <p14:creationId xmlns:p14="http://schemas.microsoft.com/office/powerpoint/2010/main" val="14645999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25" y="533400"/>
            <a:ext cx="7353300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57" name="Line 5"/>
          <p:cNvSpPr>
            <a:spLocks noChangeShapeType="1"/>
          </p:cNvSpPr>
          <p:nvPr/>
        </p:nvSpPr>
        <p:spPr bwMode="auto">
          <a:xfrm>
            <a:off x="1219200" y="2489200"/>
            <a:ext cx="1092200" cy="200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8" name="Line 5"/>
          <p:cNvSpPr>
            <a:spLocks noChangeShapeType="1"/>
          </p:cNvSpPr>
          <p:nvPr/>
        </p:nvSpPr>
        <p:spPr bwMode="auto">
          <a:xfrm>
            <a:off x="1219200" y="2489200"/>
            <a:ext cx="838200" cy="635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9" name="TextBox 3"/>
          <p:cNvSpPr txBox="1">
            <a:spLocks noChangeArrowheads="1"/>
          </p:cNvSpPr>
          <p:nvPr/>
        </p:nvSpPr>
        <p:spPr bwMode="auto">
          <a:xfrm>
            <a:off x="381000" y="2209800"/>
            <a:ext cx="1143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200" b="1"/>
              <a:t>Pectinate muscles</a:t>
            </a:r>
          </a:p>
        </p:txBody>
      </p:sp>
    </p:spTree>
    <p:extLst>
      <p:ext uri="{BB962C8B-B14F-4D97-AF65-F5344CB8AC3E}">
        <p14:creationId xmlns:p14="http://schemas.microsoft.com/office/powerpoint/2010/main" val="1914586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25" y="533400"/>
            <a:ext cx="7353300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20" name="Line 8"/>
          <p:cNvSpPr>
            <a:spLocks noChangeShapeType="1"/>
          </p:cNvSpPr>
          <p:nvPr/>
        </p:nvSpPr>
        <p:spPr bwMode="auto">
          <a:xfrm>
            <a:off x="2247900" y="4964113"/>
            <a:ext cx="6858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3" name="Line 12"/>
          <p:cNvSpPr>
            <a:spLocks noChangeShapeType="1"/>
          </p:cNvSpPr>
          <p:nvPr/>
        </p:nvSpPr>
        <p:spPr bwMode="auto">
          <a:xfrm>
            <a:off x="2247900" y="4986338"/>
            <a:ext cx="10668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TextBox 1">
            <a:extLst>
              <a:ext uri="{FF2B5EF4-FFF2-40B4-BE49-F238E27FC236}">
                <a16:creationId xmlns="" xmlns:a16="http://schemas.microsoft.com/office/drawing/2014/main" id="{11D6021F-D9BE-4395-BF78-3F5CB57707D8}"/>
              </a:ext>
            </a:extLst>
          </p:cNvPr>
          <p:cNvSpPr txBox="1"/>
          <p:nvPr/>
        </p:nvSpPr>
        <p:spPr>
          <a:xfrm>
            <a:off x="4886325" y="6231523"/>
            <a:ext cx="39332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*click to the next slide to check your </a:t>
            </a:r>
            <a:r>
              <a:rPr lang="en-US" sz="1600" dirty="0" smtClean="0"/>
              <a:t>answer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57879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25" y="533400"/>
            <a:ext cx="7353300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4" name="Line 8"/>
          <p:cNvSpPr>
            <a:spLocks noChangeShapeType="1"/>
          </p:cNvSpPr>
          <p:nvPr/>
        </p:nvSpPr>
        <p:spPr bwMode="auto">
          <a:xfrm>
            <a:off x="2209800" y="4973638"/>
            <a:ext cx="6858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7" name="Line 12"/>
          <p:cNvSpPr>
            <a:spLocks noChangeShapeType="1"/>
          </p:cNvSpPr>
          <p:nvPr/>
        </p:nvSpPr>
        <p:spPr bwMode="auto">
          <a:xfrm>
            <a:off x="2209800" y="4973638"/>
            <a:ext cx="10668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0" name="Text Box 17"/>
          <p:cNvSpPr txBox="1">
            <a:spLocks noChangeArrowheads="1"/>
          </p:cNvSpPr>
          <p:nvPr/>
        </p:nvSpPr>
        <p:spPr bwMode="auto">
          <a:xfrm>
            <a:off x="630238" y="4722813"/>
            <a:ext cx="167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b="1"/>
              <a:t>Trabeculae carneae (in right ventricle)</a:t>
            </a:r>
          </a:p>
        </p:txBody>
      </p:sp>
    </p:spTree>
    <p:extLst>
      <p:ext uri="{BB962C8B-B14F-4D97-AF65-F5344CB8AC3E}">
        <p14:creationId xmlns:p14="http://schemas.microsoft.com/office/powerpoint/2010/main" val="747620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www.mesa-anatomy.com/uploads/4/0/7/9/40794497/5272258_or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988" y="119063"/>
            <a:ext cx="4953000" cy="673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300" name="Straight Arrow Connector 19"/>
          <p:cNvCxnSpPr>
            <a:cxnSpLocks noChangeShapeType="1"/>
          </p:cNvCxnSpPr>
          <p:nvPr/>
        </p:nvCxnSpPr>
        <p:spPr bwMode="auto">
          <a:xfrm flipH="1">
            <a:off x="4800600" y="304800"/>
            <a:ext cx="228600" cy="268288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TextBox 1">
            <a:extLst>
              <a:ext uri="{FF2B5EF4-FFF2-40B4-BE49-F238E27FC236}">
                <a16:creationId xmlns="" xmlns:a16="http://schemas.microsoft.com/office/drawing/2014/main" id="{11D6021F-D9BE-4395-BF78-3F5CB57707D8}"/>
              </a:ext>
            </a:extLst>
          </p:cNvPr>
          <p:cNvSpPr txBox="1"/>
          <p:nvPr/>
        </p:nvSpPr>
        <p:spPr>
          <a:xfrm>
            <a:off x="6324600" y="6055659"/>
            <a:ext cx="2485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*click to the next slide to check your </a:t>
            </a:r>
            <a:r>
              <a:rPr lang="en-US" sz="1600" dirty="0" smtClean="0"/>
              <a:t>answer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266496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www.mesa-anatomy.com/uploads/4/0/7/9/40794497/5272258_or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988" y="119063"/>
            <a:ext cx="4953000" cy="673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324" name="Straight Arrow Connector 19"/>
          <p:cNvCxnSpPr>
            <a:cxnSpLocks noChangeShapeType="1"/>
          </p:cNvCxnSpPr>
          <p:nvPr/>
        </p:nvCxnSpPr>
        <p:spPr bwMode="auto">
          <a:xfrm flipH="1">
            <a:off x="4800600" y="304800"/>
            <a:ext cx="228600" cy="268288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330" name="TextBox 1"/>
          <p:cNvSpPr txBox="1">
            <a:spLocks noChangeArrowheads="1"/>
          </p:cNvSpPr>
          <p:nvPr/>
        </p:nvSpPr>
        <p:spPr bwMode="auto">
          <a:xfrm>
            <a:off x="4953000" y="119063"/>
            <a:ext cx="1665288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100" b="1"/>
              <a:t>Brachiocephalic trunk</a:t>
            </a:r>
          </a:p>
        </p:txBody>
      </p:sp>
    </p:spTree>
    <p:extLst>
      <p:ext uri="{BB962C8B-B14F-4D97-AF65-F5344CB8AC3E}">
        <p14:creationId xmlns:p14="http://schemas.microsoft.com/office/powerpoint/2010/main" val="38737817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www.mesa-anatomy.com/uploads/4/0/7/9/40794497/5272258_or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988" y="119063"/>
            <a:ext cx="4953000" cy="673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301" name="Straight Arrow Connector 21"/>
          <p:cNvCxnSpPr>
            <a:cxnSpLocks noChangeShapeType="1"/>
          </p:cNvCxnSpPr>
          <p:nvPr/>
        </p:nvCxnSpPr>
        <p:spPr bwMode="auto">
          <a:xfrm>
            <a:off x="2286000" y="1752600"/>
            <a:ext cx="1438275" cy="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TextBox 1">
            <a:extLst>
              <a:ext uri="{FF2B5EF4-FFF2-40B4-BE49-F238E27FC236}">
                <a16:creationId xmlns="" xmlns:a16="http://schemas.microsoft.com/office/drawing/2014/main" id="{11D6021F-D9BE-4395-BF78-3F5CB57707D8}"/>
              </a:ext>
            </a:extLst>
          </p:cNvPr>
          <p:cNvSpPr txBox="1"/>
          <p:nvPr/>
        </p:nvSpPr>
        <p:spPr>
          <a:xfrm>
            <a:off x="6248400" y="6055658"/>
            <a:ext cx="2561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*click to the next slide to check your </a:t>
            </a:r>
            <a:r>
              <a:rPr lang="en-US" sz="1600" dirty="0" smtClean="0"/>
              <a:t>answer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96715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www.mesa-anatomy.com/uploads/4/0/7/9/40794497/5272258_or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988" y="119063"/>
            <a:ext cx="4953000" cy="673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325" name="Straight Arrow Connector 21"/>
          <p:cNvCxnSpPr>
            <a:cxnSpLocks noChangeShapeType="1"/>
          </p:cNvCxnSpPr>
          <p:nvPr/>
        </p:nvCxnSpPr>
        <p:spPr bwMode="auto">
          <a:xfrm>
            <a:off x="2286000" y="1752600"/>
            <a:ext cx="1438275" cy="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341" name="TextBox 26"/>
          <p:cNvSpPr txBox="1">
            <a:spLocks noChangeArrowheads="1"/>
          </p:cNvSpPr>
          <p:nvPr/>
        </p:nvSpPr>
        <p:spPr bwMode="auto">
          <a:xfrm>
            <a:off x="830263" y="1622425"/>
            <a:ext cx="1477962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100" b="1"/>
              <a:t>Superior vena cava</a:t>
            </a:r>
          </a:p>
        </p:txBody>
      </p:sp>
    </p:spTree>
    <p:extLst>
      <p:ext uri="{BB962C8B-B14F-4D97-AF65-F5344CB8AC3E}">
        <p14:creationId xmlns:p14="http://schemas.microsoft.com/office/powerpoint/2010/main" val="10743754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www.mesa-anatomy.com/uploads/4/0/7/9/40794497/5272258_or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988" y="119063"/>
            <a:ext cx="4953000" cy="673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291" name="Straight Arrow Connector 2"/>
          <p:cNvCxnSpPr>
            <a:cxnSpLocks noChangeShapeType="1"/>
          </p:cNvCxnSpPr>
          <p:nvPr/>
        </p:nvCxnSpPr>
        <p:spPr bwMode="auto">
          <a:xfrm flipH="1">
            <a:off x="6324600" y="2514600"/>
            <a:ext cx="1219200" cy="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TextBox 1">
            <a:extLst>
              <a:ext uri="{FF2B5EF4-FFF2-40B4-BE49-F238E27FC236}">
                <a16:creationId xmlns="" xmlns:a16="http://schemas.microsoft.com/office/drawing/2014/main" id="{11D6021F-D9BE-4395-BF78-3F5CB57707D8}"/>
              </a:ext>
            </a:extLst>
          </p:cNvPr>
          <p:cNvSpPr txBox="1"/>
          <p:nvPr/>
        </p:nvSpPr>
        <p:spPr>
          <a:xfrm>
            <a:off x="6324600" y="6055658"/>
            <a:ext cx="2485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*click to the next slide to check your </a:t>
            </a:r>
            <a:r>
              <a:rPr lang="en-US" sz="1600" dirty="0" smtClean="0"/>
              <a:t>answer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96715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www.mesa-anatomy.com/uploads/4/0/7/9/40794497/5272258_or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988" y="119063"/>
            <a:ext cx="4953000" cy="673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315" name="Straight Arrow Connector 2"/>
          <p:cNvCxnSpPr>
            <a:cxnSpLocks noChangeShapeType="1"/>
          </p:cNvCxnSpPr>
          <p:nvPr/>
        </p:nvCxnSpPr>
        <p:spPr bwMode="auto">
          <a:xfrm flipH="1">
            <a:off x="6324600" y="2514600"/>
            <a:ext cx="1219200" cy="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334" name="TextBox 11"/>
          <p:cNvSpPr txBox="1">
            <a:spLocks noChangeArrowheads="1"/>
          </p:cNvSpPr>
          <p:nvPr/>
        </p:nvSpPr>
        <p:spPr bwMode="auto">
          <a:xfrm>
            <a:off x="7485063" y="2384425"/>
            <a:ext cx="163195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100" b="1"/>
              <a:t>Left pulmonary artery</a:t>
            </a:r>
          </a:p>
        </p:txBody>
      </p:sp>
    </p:spTree>
    <p:extLst>
      <p:ext uri="{BB962C8B-B14F-4D97-AF65-F5344CB8AC3E}">
        <p14:creationId xmlns:p14="http://schemas.microsoft.com/office/powerpoint/2010/main" val="10743754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www.mesa-anatomy.com/uploads/4/0/7/9/40794497/5272258_or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988" y="119063"/>
            <a:ext cx="4953000" cy="673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294" name="Straight Arrow Connector 6"/>
          <p:cNvCxnSpPr>
            <a:cxnSpLocks noChangeShapeType="1"/>
          </p:cNvCxnSpPr>
          <p:nvPr/>
        </p:nvCxnSpPr>
        <p:spPr bwMode="auto">
          <a:xfrm flipH="1">
            <a:off x="4572000" y="4724400"/>
            <a:ext cx="2133600" cy="60960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295" name="Straight Arrow Connector 7"/>
          <p:cNvCxnSpPr>
            <a:cxnSpLocks noChangeShapeType="1"/>
          </p:cNvCxnSpPr>
          <p:nvPr/>
        </p:nvCxnSpPr>
        <p:spPr bwMode="auto">
          <a:xfrm flipH="1" flipV="1">
            <a:off x="4724400" y="4495800"/>
            <a:ext cx="1981200" cy="22860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TextBox 1">
            <a:extLst>
              <a:ext uri="{FF2B5EF4-FFF2-40B4-BE49-F238E27FC236}">
                <a16:creationId xmlns="" xmlns:a16="http://schemas.microsoft.com/office/drawing/2014/main" id="{11D6021F-D9BE-4395-BF78-3F5CB57707D8}"/>
              </a:ext>
            </a:extLst>
          </p:cNvPr>
          <p:cNvSpPr txBox="1"/>
          <p:nvPr/>
        </p:nvSpPr>
        <p:spPr>
          <a:xfrm>
            <a:off x="6400800" y="6055658"/>
            <a:ext cx="2409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*click to the next slide to check your </a:t>
            </a:r>
            <a:r>
              <a:rPr lang="en-US" sz="1600" dirty="0" smtClean="0"/>
              <a:t>answer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96715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5" t="2" r="6325" b="836"/>
          <a:stretch>
            <a:fillRect/>
          </a:stretch>
        </p:blipFill>
        <p:spPr bwMode="auto">
          <a:xfrm>
            <a:off x="2514600" y="79375"/>
            <a:ext cx="3810000" cy="666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83" name="Line 30"/>
          <p:cNvSpPr>
            <a:spLocks noChangeShapeType="1"/>
          </p:cNvSpPr>
          <p:nvPr/>
        </p:nvSpPr>
        <p:spPr bwMode="auto">
          <a:xfrm>
            <a:off x="2514600" y="1162050"/>
            <a:ext cx="175260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TextBox 1">
            <a:extLst>
              <a:ext uri="{FF2B5EF4-FFF2-40B4-BE49-F238E27FC236}">
                <a16:creationId xmlns="" xmlns:a16="http://schemas.microsoft.com/office/drawing/2014/main" id="{11D6021F-D9BE-4395-BF78-3F5CB57707D8}"/>
              </a:ext>
            </a:extLst>
          </p:cNvPr>
          <p:cNvSpPr txBox="1"/>
          <p:nvPr/>
        </p:nvSpPr>
        <p:spPr>
          <a:xfrm>
            <a:off x="5791200" y="6236982"/>
            <a:ext cx="335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*click to the next slide to check your </a:t>
            </a:r>
            <a:r>
              <a:rPr lang="en-US" sz="1600" dirty="0" smtClean="0"/>
              <a:t>answer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397143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www.mesa-anatomy.com/uploads/4/0/7/9/40794497/5272258_or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988" y="119063"/>
            <a:ext cx="4953000" cy="673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318" name="Straight Arrow Connector 6"/>
          <p:cNvCxnSpPr>
            <a:cxnSpLocks noChangeShapeType="1"/>
          </p:cNvCxnSpPr>
          <p:nvPr/>
        </p:nvCxnSpPr>
        <p:spPr bwMode="auto">
          <a:xfrm flipH="1">
            <a:off x="4572000" y="4724400"/>
            <a:ext cx="2133600" cy="60960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19" name="Straight Arrow Connector 7"/>
          <p:cNvCxnSpPr>
            <a:cxnSpLocks noChangeShapeType="1"/>
          </p:cNvCxnSpPr>
          <p:nvPr/>
        </p:nvCxnSpPr>
        <p:spPr bwMode="auto">
          <a:xfrm flipH="1" flipV="1">
            <a:off x="4724400" y="4495800"/>
            <a:ext cx="1981200" cy="22860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340" name="TextBox 20"/>
          <p:cNvSpPr txBox="1">
            <a:spLocks noChangeArrowheads="1"/>
          </p:cNvSpPr>
          <p:nvPr/>
        </p:nvSpPr>
        <p:spPr bwMode="auto">
          <a:xfrm>
            <a:off x="6650038" y="4594225"/>
            <a:ext cx="2281237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100" b="1"/>
              <a:t>Anterior interventricular sulcus</a:t>
            </a:r>
          </a:p>
        </p:txBody>
      </p:sp>
    </p:spTree>
    <p:extLst>
      <p:ext uri="{BB962C8B-B14F-4D97-AF65-F5344CB8AC3E}">
        <p14:creationId xmlns:p14="http://schemas.microsoft.com/office/powerpoint/2010/main" val="10743754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74" r="26193"/>
          <a:stretch>
            <a:fillRect/>
          </a:stretch>
        </p:blipFill>
        <p:spPr bwMode="auto">
          <a:xfrm>
            <a:off x="1828800" y="76200"/>
            <a:ext cx="5384800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5367" name="Straight Arrow Connector 7"/>
          <p:cNvCxnSpPr>
            <a:cxnSpLocks noChangeShapeType="1"/>
          </p:cNvCxnSpPr>
          <p:nvPr/>
        </p:nvCxnSpPr>
        <p:spPr bwMode="auto">
          <a:xfrm flipV="1">
            <a:off x="1828800" y="2438400"/>
            <a:ext cx="2057400" cy="198120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369" name="Straight Arrow Connector 16"/>
          <p:cNvCxnSpPr>
            <a:cxnSpLocks noChangeShapeType="1"/>
          </p:cNvCxnSpPr>
          <p:nvPr/>
        </p:nvCxnSpPr>
        <p:spPr bwMode="auto">
          <a:xfrm flipV="1">
            <a:off x="1828800" y="1905000"/>
            <a:ext cx="3124200" cy="251460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373" name="TextBox 29"/>
          <p:cNvSpPr txBox="1">
            <a:spLocks noChangeArrowheads="1"/>
          </p:cNvSpPr>
          <p:nvPr/>
        </p:nvSpPr>
        <p:spPr bwMode="auto">
          <a:xfrm>
            <a:off x="887413" y="4360863"/>
            <a:ext cx="96837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100"/>
              <a:t>(indentation)</a:t>
            </a:r>
          </a:p>
        </p:txBody>
      </p:sp>
      <p:sp>
        <p:nvSpPr>
          <p:cNvPr id="14" name="TextBox 1">
            <a:extLst>
              <a:ext uri="{FF2B5EF4-FFF2-40B4-BE49-F238E27FC236}">
                <a16:creationId xmlns="" xmlns:a16="http://schemas.microsoft.com/office/drawing/2014/main" id="{11D6021F-D9BE-4395-BF78-3F5CB57707D8}"/>
              </a:ext>
            </a:extLst>
          </p:cNvPr>
          <p:cNvSpPr txBox="1"/>
          <p:nvPr/>
        </p:nvSpPr>
        <p:spPr>
          <a:xfrm>
            <a:off x="6324600" y="6055658"/>
            <a:ext cx="2485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*click to the next slide to check your </a:t>
            </a:r>
            <a:r>
              <a:rPr lang="en-US" sz="1600" dirty="0" smtClean="0"/>
              <a:t>answer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9571096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74" r="26193"/>
          <a:stretch>
            <a:fillRect/>
          </a:stretch>
        </p:blipFill>
        <p:spPr bwMode="auto">
          <a:xfrm>
            <a:off x="1828800" y="76200"/>
            <a:ext cx="5384800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5367" name="Straight Arrow Connector 7"/>
          <p:cNvCxnSpPr>
            <a:cxnSpLocks noChangeShapeType="1"/>
          </p:cNvCxnSpPr>
          <p:nvPr/>
        </p:nvCxnSpPr>
        <p:spPr bwMode="auto">
          <a:xfrm flipV="1">
            <a:off x="1828800" y="2438400"/>
            <a:ext cx="2057400" cy="198120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369" name="Straight Arrow Connector 16"/>
          <p:cNvCxnSpPr>
            <a:cxnSpLocks noChangeShapeType="1"/>
          </p:cNvCxnSpPr>
          <p:nvPr/>
        </p:nvCxnSpPr>
        <p:spPr bwMode="auto">
          <a:xfrm flipV="1">
            <a:off x="1828800" y="1905000"/>
            <a:ext cx="3124200" cy="251460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TextBox 1"/>
          <p:cNvSpPr txBox="1"/>
          <p:nvPr/>
        </p:nvSpPr>
        <p:spPr>
          <a:xfrm>
            <a:off x="649637" y="4281100"/>
            <a:ext cx="11982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Coronary sulcus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6752850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50" t="5051" r="22214" b="2"/>
          <a:stretch>
            <a:fillRect/>
          </a:stretch>
        </p:blipFill>
        <p:spPr bwMode="auto">
          <a:xfrm>
            <a:off x="2295525" y="215900"/>
            <a:ext cx="4535488" cy="665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8436" name="Straight Arrow Connector 4"/>
          <p:cNvCxnSpPr>
            <a:cxnSpLocks noChangeShapeType="1"/>
          </p:cNvCxnSpPr>
          <p:nvPr/>
        </p:nvCxnSpPr>
        <p:spPr bwMode="auto">
          <a:xfrm>
            <a:off x="2362200" y="2895600"/>
            <a:ext cx="2268538" cy="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TextBox 1">
            <a:extLst>
              <a:ext uri="{FF2B5EF4-FFF2-40B4-BE49-F238E27FC236}">
                <a16:creationId xmlns="" xmlns:a16="http://schemas.microsoft.com/office/drawing/2014/main" id="{11D6021F-D9BE-4395-BF78-3F5CB57707D8}"/>
              </a:ext>
            </a:extLst>
          </p:cNvPr>
          <p:cNvSpPr txBox="1"/>
          <p:nvPr/>
        </p:nvSpPr>
        <p:spPr>
          <a:xfrm>
            <a:off x="6705600" y="6055659"/>
            <a:ext cx="2104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*click to the next slide to check your </a:t>
            </a:r>
            <a:r>
              <a:rPr lang="en-US" sz="1600" dirty="0" smtClean="0"/>
              <a:t>answer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7732554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50" t="5051" r="22214" b="2"/>
          <a:stretch>
            <a:fillRect/>
          </a:stretch>
        </p:blipFill>
        <p:spPr bwMode="auto">
          <a:xfrm>
            <a:off x="2295525" y="215900"/>
            <a:ext cx="4535488" cy="665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9460" name="Straight Arrow Connector 4"/>
          <p:cNvCxnSpPr>
            <a:cxnSpLocks noChangeShapeType="1"/>
          </p:cNvCxnSpPr>
          <p:nvPr/>
        </p:nvCxnSpPr>
        <p:spPr bwMode="auto">
          <a:xfrm>
            <a:off x="2362200" y="2895600"/>
            <a:ext cx="2268538" cy="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467" name="TextBox 1"/>
          <p:cNvSpPr txBox="1">
            <a:spLocks noChangeArrowheads="1"/>
          </p:cNvSpPr>
          <p:nvPr/>
        </p:nvSpPr>
        <p:spPr bwMode="auto">
          <a:xfrm>
            <a:off x="381000" y="2743200"/>
            <a:ext cx="2008187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100" b="1"/>
              <a:t>Pulmonary semilunar valve</a:t>
            </a:r>
          </a:p>
        </p:txBody>
      </p:sp>
    </p:spTree>
    <p:extLst>
      <p:ext uri="{BB962C8B-B14F-4D97-AF65-F5344CB8AC3E}">
        <p14:creationId xmlns:p14="http://schemas.microsoft.com/office/powerpoint/2010/main" val="100425705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50" t="5051" r="22214" b="2"/>
          <a:stretch>
            <a:fillRect/>
          </a:stretch>
        </p:blipFill>
        <p:spPr bwMode="auto">
          <a:xfrm>
            <a:off x="2295525" y="215900"/>
            <a:ext cx="4535488" cy="665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8437" name="Straight Arrow Connector 5"/>
          <p:cNvCxnSpPr>
            <a:cxnSpLocks noChangeShapeType="1"/>
          </p:cNvCxnSpPr>
          <p:nvPr/>
        </p:nvCxnSpPr>
        <p:spPr bwMode="auto">
          <a:xfrm>
            <a:off x="2295525" y="4648200"/>
            <a:ext cx="1666875" cy="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TextBox 1">
            <a:extLst>
              <a:ext uri="{FF2B5EF4-FFF2-40B4-BE49-F238E27FC236}">
                <a16:creationId xmlns="" xmlns:a16="http://schemas.microsoft.com/office/drawing/2014/main" id="{11D6021F-D9BE-4395-BF78-3F5CB57707D8}"/>
              </a:ext>
            </a:extLst>
          </p:cNvPr>
          <p:cNvSpPr txBox="1"/>
          <p:nvPr/>
        </p:nvSpPr>
        <p:spPr>
          <a:xfrm>
            <a:off x="6840538" y="5867400"/>
            <a:ext cx="19790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*click to the next slide to check your </a:t>
            </a:r>
            <a:r>
              <a:rPr lang="en-US" sz="1600" dirty="0" smtClean="0"/>
              <a:t>answer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5531973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50" t="5051" r="22214" b="2"/>
          <a:stretch>
            <a:fillRect/>
          </a:stretch>
        </p:blipFill>
        <p:spPr bwMode="auto">
          <a:xfrm>
            <a:off x="2295525" y="215900"/>
            <a:ext cx="4535488" cy="665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9461" name="Straight Arrow Connector 5"/>
          <p:cNvCxnSpPr>
            <a:cxnSpLocks noChangeShapeType="1"/>
          </p:cNvCxnSpPr>
          <p:nvPr/>
        </p:nvCxnSpPr>
        <p:spPr bwMode="auto">
          <a:xfrm>
            <a:off x="2209800" y="4648200"/>
            <a:ext cx="1752600" cy="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470" name="TextBox 13"/>
          <p:cNvSpPr txBox="1">
            <a:spLocks noChangeArrowheads="1"/>
          </p:cNvSpPr>
          <p:nvPr/>
        </p:nvSpPr>
        <p:spPr bwMode="auto">
          <a:xfrm>
            <a:off x="762000" y="4494212"/>
            <a:ext cx="153352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100" b="1" dirty="0"/>
              <a:t>Chordae </a:t>
            </a:r>
            <a:r>
              <a:rPr lang="en-US" sz="1100" b="1" dirty="0" err="1" smtClean="0"/>
              <a:t>tendineae</a:t>
            </a:r>
            <a:r>
              <a:rPr lang="en-US" sz="1100" b="1" dirty="0" smtClean="0"/>
              <a:t> of tricuspid valve</a:t>
            </a:r>
            <a:endParaRPr lang="en-US" sz="1100" b="1" dirty="0"/>
          </a:p>
        </p:txBody>
      </p:sp>
    </p:spTree>
    <p:extLst>
      <p:ext uri="{BB962C8B-B14F-4D97-AF65-F5344CB8AC3E}">
        <p14:creationId xmlns:p14="http://schemas.microsoft.com/office/powerpoint/2010/main" val="281362271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50" t="5051" r="22214" b="2"/>
          <a:stretch>
            <a:fillRect/>
          </a:stretch>
        </p:blipFill>
        <p:spPr bwMode="auto">
          <a:xfrm>
            <a:off x="2295525" y="215900"/>
            <a:ext cx="4535488" cy="665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8439" name="Straight Arrow Connector 8"/>
          <p:cNvCxnSpPr>
            <a:cxnSpLocks noChangeShapeType="1"/>
          </p:cNvCxnSpPr>
          <p:nvPr/>
        </p:nvCxnSpPr>
        <p:spPr bwMode="auto">
          <a:xfrm flipH="1" flipV="1">
            <a:off x="4899025" y="3810000"/>
            <a:ext cx="2084388" cy="15240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440" name="Straight Arrow Connector 11"/>
          <p:cNvCxnSpPr>
            <a:cxnSpLocks noChangeShapeType="1"/>
          </p:cNvCxnSpPr>
          <p:nvPr/>
        </p:nvCxnSpPr>
        <p:spPr bwMode="auto">
          <a:xfrm flipH="1">
            <a:off x="5029200" y="3962400"/>
            <a:ext cx="1954213" cy="99060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TextBox 1">
            <a:extLst>
              <a:ext uri="{FF2B5EF4-FFF2-40B4-BE49-F238E27FC236}">
                <a16:creationId xmlns="" xmlns:a16="http://schemas.microsoft.com/office/drawing/2014/main" id="{11D6021F-D9BE-4395-BF78-3F5CB57707D8}"/>
              </a:ext>
            </a:extLst>
          </p:cNvPr>
          <p:cNvSpPr txBox="1"/>
          <p:nvPr/>
        </p:nvSpPr>
        <p:spPr>
          <a:xfrm>
            <a:off x="6629400" y="6055658"/>
            <a:ext cx="2180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*click to the next slide to check your </a:t>
            </a:r>
            <a:r>
              <a:rPr lang="en-US" sz="1600" dirty="0" smtClean="0"/>
              <a:t>answer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5531973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50" t="5051" r="22214" b="2"/>
          <a:stretch>
            <a:fillRect/>
          </a:stretch>
        </p:blipFill>
        <p:spPr bwMode="auto">
          <a:xfrm>
            <a:off x="2295525" y="215900"/>
            <a:ext cx="4535488" cy="665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9463" name="Straight Arrow Connector 8"/>
          <p:cNvCxnSpPr>
            <a:cxnSpLocks noChangeShapeType="1"/>
          </p:cNvCxnSpPr>
          <p:nvPr/>
        </p:nvCxnSpPr>
        <p:spPr bwMode="auto">
          <a:xfrm flipH="1" flipV="1">
            <a:off x="4899025" y="3810000"/>
            <a:ext cx="2084388" cy="15240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464" name="Straight Arrow Connector 11"/>
          <p:cNvCxnSpPr>
            <a:cxnSpLocks noChangeShapeType="1"/>
          </p:cNvCxnSpPr>
          <p:nvPr/>
        </p:nvCxnSpPr>
        <p:spPr bwMode="auto">
          <a:xfrm flipH="1">
            <a:off x="5029200" y="3962400"/>
            <a:ext cx="1954213" cy="99060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473" name="TextBox 18"/>
          <p:cNvSpPr txBox="1">
            <a:spLocks noChangeArrowheads="1"/>
          </p:cNvSpPr>
          <p:nvPr/>
        </p:nvSpPr>
        <p:spPr bwMode="auto">
          <a:xfrm>
            <a:off x="6937375" y="3852863"/>
            <a:ext cx="174942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100" b="1"/>
              <a:t>Interventricular septum</a:t>
            </a:r>
          </a:p>
        </p:txBody>
      </p:sp>
    </p:spTree>
    <p:extLst>
      <p:ext uri="{BB962C8B-B14F-4D97-AF65-F5344CB8AC3E}">
        <p14:creationId xmlns:p14="http://schemas.microsoft.com/office/powerpoint/2010/main" val="281362271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50" t="5051" r="22214" b="2"/>
          <a:stretch>
            <a:fillRect/>
          </a:stretch>
        </p:blipFill>
        <p:spPr bwMode="auto">
          <a:xfrm>
            <a:off x="2295525" y="215900"/>
            <a:ext cx="4535488" cy="665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8438" name="Straight Arrow Connector 6"/>
          <p:cNvCxnSpPr>
            <a:cxnSpLocks noChangeShapeType="1"/>
          </p:cNvCxnSpPr>
          <p:nvPr/>
        </p:nvCxnSpPr>
        <p:spPr bwMode="auto">
          <a:xfrm flipH="1">
            <a:off x="5446713" y="3657600"/>
            <a:ext cx="1384300" cy="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" name="TextBox 1">
            <a:extLst>
              <a:ext uri="{FF2B5EF4-FFF2-40B4-BE49-F238E27FC236}">
                <a16:creationId xmlns="" xmlns:a16="http://schemas.microsoft.com/office/drawing/2014/main" id="{11D6021F-D9BE-4395-BF78-3F5CB57707D8}"/>
              </a:ext>
            </a:extLst>
          </p:cNvPr>
          <p:cNvSpPr txBox="1"/>
          <p:nvPr/>
        </p:nvSpPr>
        <p:spPr>
          <a:xfrm>
            <a:off x="6705600" y="6055659"/>
            <a:ext cx="2104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*click to the next slide to check your </a:t>
            </a:r>
            <a:r>
              <a:rPr lang="en-US" sz="1600" dirty="0" smtClean="0"/>
              <a:t>answer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3942217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5" t="2" r="6325" b="836"/>
          <a:stretch>
            <a:fillRect/>
          </a:stretch>
        </p:blipFill>
        <p:spPr bwMode="auto">
          <a:xfrm>
            <a:off x="2514600" y="79375"/>
            <a:ext cx="3810000" cy="666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14" name="Line 30"/>
          <p:cNvSpPr>
            <a:spLocks noChangeShapeType="1"/>
          </p:cNvSpPr>
          <p:nvPr/>
        </p:nvSpPr>
        <p:spPr bwMode="auto">
          <a:xfrm>
            <a:off x="2514600" y="1162050"/>
            <a:ext cx="175260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21" name="Text Box 37"/>
          <p:cNvSpPr txBox="1">
            <a:spLocks noChangeArrowheads="1"/>
          </p:cNvSpPr>
          <p:nvPr/>
        </p:nvSpPr>
        <p:spPr bwMode="auto">
          <a:xfrm>
            <a:off x="1143000" y="1025525"/>
            <a:ext cx="14573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b="1"/>
              <a:t>Ascending aorta</a:t>
            </a:r>
          </a:p>
        </p:txBody>
      </p:sp>
    </p:spTree>
    <p:extLst>
      <p:ext uri="{BB962C8B-B14F-4D97-AF65-F5344CB8AC3E}">
        <p14:creationId xmlns:p14="http://schemas.microsoft.com/office/powerpoint/2010/main" val="2749903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50" t="5051" r="22214" b="2"/>
          <a:stretch>
            <a:fillRect/>
          </a:stretch>
        </p:blipFill>
        <p:spPr bwMode="auto">
          <a:xfrm>
            <a:off x="2295525" y="215900"/>
            <a:ext cx="4535488" cy="665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8438" name="Straight Arrow Connector 6"/>
          <p:cNvCxnSpPr>
            <a:cxnSpLocks noChangeShapeType="1"/>
          </p:cNvCxnSpPr>
          <p:nvPr/>
        </p:nvCxnSpPr>
        <p:spPr bwMode="auto">
          <a:xfrm flipH="1">
            <a:off x="5446713" y="3657600"/>
            <a:ext cx="1384300" cy="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TextBox 2"/>
          <p:cNvSpPr txBox="1"/>
          <p:nvPr/>
        </p:nvSpPr>
        <p:spPr>
          <a:xfrm>
            <a:off x="6858000" y="3581400"/>
            <a:ext cx="16026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Bicuspid (mitral) valve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245531973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50" t="5051" r="22214" b="2"/>
          <a:stretch>
            <a:fillRect/>
          </a:stretch>
        </p:blipFill>
        <p:spPr bwMode="auto">
          <a:xfrm>
            <a:off x="2295525" y="215900"/>
            <a:ext cx="4535488" cy="665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8435" name="Straight Arrow Connector 2"/>
          <p:cNvCxnSpPr>
            <a:cxnSpLocks noChangeShapeType="1"/>
          </p:cNvCxnSpPr>
          <p:nvPr/>
        </p:nvCxnSpPr>
        <p:spPr bwMode="auto">
          <a:xfrm>
            <a:off x="2155825" y="5181600"/>
            <a:ext cx="2268538" cy="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TextBox 1">
            <a:extLst>
              <a:ext uri="{FF2B5EF4-FFF2-40B4-BE49-F238E27FC236}">
                <a16:creationId xmlns="" xmlns:a16="http://schemas.microsoft.com/office/drawing/2014/main" id="{11D6021F-D9BE-4395-BF78-3F5CB57707D8}"/>
              </a:ext>
            </a:extLst>
          </p:cNvPr>
          <p:cNvSpPr txBox="1"/>
          <p:nvPr/>
        </p:nvSpPr>
        <p:spPr>
          <a:xfrm>
            <a:off x="6629400" y="6055658"/>
            <a:ext cx="2180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*click to the next slide to check your </a:t>
            </a:r>
            <a:r>
              <a:rPr lang="en-US" sz="1600" dirty="0" smtClean="0"/>
              <a:t>answer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5531973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50" t="5051" r="22214" b="2"/>
          <a:stretch>
            <a:fillRect/>
          </a:stretch>
        </p:blipFill>
        <p:spPr bwMode="auto">
          <a:xfrm>
            <a:off x="2295525" y="215900"/>
            <a:ext cx="4535488" cy="665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9459" name="Straight Arrow Connector 2"/>
          <p:cNvCxnSpPr>
            <a:cxnSpLocks noChangeShapeType="1"/>
          </p:cNvCxnSpPr>
          <p:nvPr/>
        </p:nvCxnSpPr>
        <p:spPr bwMode="auto">
          <a:xfrm>
            <a:off x="2155825" y="5181600"/>
            <a:ext cx="2268538" cy="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471" name="TextBox 15"/>
          <p:cNvSpPr txBox="1">
            <a:spLocks noChangeArrowheads="1"/>
          </p:cNvSpPr>
          <p:nvPr/>
        </p:nvSpPr>
        <p:spPr bwMode="auto">
          <a:xfrm>
            <a:off x="793750" y="5051425"/>
            <a:ext cx="12954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100" b="1"/>
              <a:t>Papillary muscle</a:t>
            </a:r>
          </a:p>
        </p:txBody>
      </p:sp>
    </p:spTree>
    <p:extLst>
      <p:ext uri="{BB962C8B-B14F-4D97-AF65-F5344CB8AC3E}">
        <p14:creationId xmlns:p14="http://schemas.microsoft.com/office/powerpoint/2010/main" val="281362271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www.mesa-anatomy.com/uploads/4/0/7/9/40794497/9460365_or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2400"/>
            <a:ext cx="7467600" cy="608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510" name="Straight Arrow Connector 6"/>
          <p:cNvCxnSpPr>
            <a:cxnSpLocks noChangeShapeType="1"/>
          </p:cNvCxnSpPr>
          <p:nvPr/>
        </p:nvCxnSpPr>
        <p:spPr bwMode="auto">
          <a:xfrm flipV="1">
            <a:off x="2590800" y="3313113"/>
            <a:ext cx="1922463" cy="7620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TextBox 1">
            <a:extLst>
              <a:ext uri="{FF2B5EF4-FFF2-40B4-BE49-F238E27FC236}">
                <a16:creationId xmlns="" xmlns:a16="http://schemas.microsoft.com/office/drawing/2014/main" id="{11D6021F-D9BE-4395-BF78-3F5CB57707D8}"/>
              </a:ext>
            </a:extLst>
          </p:cNvPr>
          <p:cNvSpPr txBox="1"/>
          <p:nvPr/>
        </p:nvSpPr>
        <p:spPr>
          <a:xfrm>
            <a:off x="5029200" y="6391972"/>
            <a:ext cx="39332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*click to the next slide to check your </a:t>
            </a:r>
            <a:r>
              <a:rPr lang="en-US" sz="1600" dirty="0" smtClean="0"/>
              <a:t>answer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7668514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www.mesa-anatomy.com/uploads/4/0/7/9/40794497/9460365_or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2400"/>
            <a:ext cx="7467600" cy="608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510" name="Straight Arrow Connector 6"/>
          <p:cNvCxnSpPr>
            <a:cxnSpLocks noChangeShapeType="1"/>
          </p:cNvCxnSpPr>
          <p:nvPr/>
        </p:nvCxnSpPr>
        <p:spPr bwMode="auto">
          <a:xfrm flipV="1">
            <a:off x="2590800" y="3313113"/>
            <a:ext cx="1922463" cy="7620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TextBox 1"/>
          <p:cNvSpPr txBox="1"/>
          <p:nvPr/>
        </p:nvSpPr>
        <p:spPr>
          <a:xfrm>
            <a:off x="986275" y="3253988"/>
            <a:ext cx="16092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Aortic semilunar valve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22307153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www.mesa-anatomy.com/uploads/4/0/7/9/40794497/9460365_or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2400"/>
            <a:ext cx="7467600" cy="608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512" name="Straight Arrow Connector 8"/>
          <p:cNvCxnSpPr>
            <a:cxnSpLocks noChangeShapeType="1"/>
          </p:cNvCxnSpPr>
          <p:nvPr/>
        </p:nvCxnSpPr>
        <p:spPr bwMode="auto">
          <a:xfrm flipH="1" flipV="1">
            <a:off x="5934075" y="5105400"/>
            <a:ext cx="1304925" cy="7620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514" name="Straight Arrow Connector 14"/>
          <p:cNvCxnSpPr>
            <a:cxnSpLocks noChangeShapeType="1"/>
          </p:cNvCxnSpPr>
          <p:nvPr/>
        </p:nvCxnSpPr>
        <p:spPr bwMode="auto">
          <a:xfrm flipH="1">
            <a:off x="5435600" y="5181600"/>
            <a:ext cx="1803400" cy="38100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TextBox 1">
            <a:extLst>
              <a:ext uri="{FF2B5EF4-FFF2-40B4-BE49-F238E27FC236}">
                <a16:creationId xmlns="" xmlns:a16="http://schemas.microsoft.com/office/drawing/2014/main" id="{11D6021F-D9BE-4395-BF78-3F5CB57707D8}"/>
              </a:ext>
            </a:extLst>
          </p:cNvPr>
          <p:cNvSpPr txBox="1"/>
          <p:nvPr/>
        </p:nvSpPr>
        <p:spPr>
          <a:xfrm>
            <a:off x="4467225" y="6394213"/>
            <a:ext cx="39332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*click to the next slide to check your </a:t>
            </a:r>
            <a:r>
              <a:rPr lang="en-US" sz="1600" dirty="0" smtClean="0"/>
              <a:t>answer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3071534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www.mesa-anatomy.com/uploads/4/0/7/9/40794497/9460365_or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2400"/>
            <a:ext cx="7467600" cy="608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512" name="Straight Arrow Connector 8"/>
          <p:cNvCxnSpPr>
            <a:cxnSpLocks noChangeShapeType="1"/>
          </p:cNvCxnSpPr>
          <p:nvPr/>
        </p:nvCxnSpPr>
        <p:spPr bwMode="auto">
          <a:xfrm flipH="1" flipV="1">
            <a:off x="5934075" y="5105400"/>
            <a:ext cx="1304925" cy="7620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514" name="Straight Arrow Connector 14"/>
          <p:cNvCxnSpPr>
            <a:cxnSpLocks noChangeShapeType="1"/>
          </p:cNvCxnSpPr>
          <p:nvPr/>
        </p:nvCxnSpPr>
        <p:spPr bwMode="auto">
          <a:xfrm flipH="1">
            <a:off x="5435600" y="5181600"/>
            <a:ext cx="1803400" cy="38100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TextBox 1"/>
          <p:cNvSpPr txBox="1"/>
          <p:nvPr/>
        </p:nvSpPr>
        <p:spPr>
          <a:xfrm>
            <a:off x="7279946" y="5043100"/>
            <a:ext cx="9401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err="1" smtClean="0"/>
              <a:t>Epicardium</a:t>
            </a:r>
            <a:r>
              <a:rPr lang="en-US" sz="1200" b="1" dirty="0" smtClean="0"/>
              <a:t> 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4222259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5" t="2" r="6325" b="836"/>
          <a:stretch>
            <a:fillRect/>
          </a:stretch>
        </p:blipFill>
        <p:spPr bwMode="auto">
          <a:xfrm>
            <a:off x="2514600" y="79375"/>
            <a:ext cx="3810000" cy="666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5" name="Line 3"/>
          <p:cNvSpPr>
            <a:spLocks noChangeShapeType="1"/>
          </p:cNvSpPr>
          <p:nvPr/>
        </p:nvSpPr>
        <p:spPr bwMode="auto">
          <a:xfrm flipH="1">
            <a:off x="5676900" y="990600"/>
            <a:ext cx="1104900" cy="6746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TextBox 1">
            <a:extLst>
              <a:ext uri="{FF2B5EF4-FFF2-40B4-BE49-F238E27FC236}">
                <a16:creationId xmlns="" xmlns:a16="http://schemas.microsoft.com/office/drawing/2014/main" id="{11D6021F-D9BE-4395-BF78-3F5CB57707D8}"/>
              </a:ext>
            </a:extLst>
          </p:cNvPr>
          <p:cNvSpPr txBox="1"/>
          <p:nvPr/>
        </p:nvSpPr>
        <p:spPr>
          <a:xfrm>
            <a:off x="5791200" y="6055659"/>
            <a:ext cx="3018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*click to the next slide to check your </a:t>
            </a:r>
            <a:r>
              <a:rPr lang="en-US" sz="1600" dirty="0" smtClean="0"/>
              <a:t>answer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635886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5" t="2" r="6325" b="836"/>
          <a:stretch>
            <a:fillRect/>
          </a:stretch>
        </p:blipFill>
        <p:spPr bwMode="auto">
          <a:xfrm>
            <a:off x="2514600" y="79375"/>
            <a:ext cx="3810000" cy="666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Line 3"/>
          <p:cNvSpPr>
            <a:spLocks noChangeShapeType="1"/>
          </p:cNvSpPr>
          <p:nvPr/>
        </p:nvSpPr>
        <p:spPr bwMode="auto">
          <a:xfrm flipH="1">
            <a:off x="5676900" y="990600"/>
            <a:ext cx="1104900" cy="6746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7" name="Text Box 18"/>
          <p:cNvSpPr txBox="1">
            <a:spLocks noChangeArrowheads="1"/>
          </p:cNvSpPr>
          <p:nvPr/>
        </p:nvSpPr>
        <p:spPr bwMode="auto">
          <a:xfrm>
            <a:off x="6781800" y="838200"/>
            <a:ext cx="1981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b="1"/>
              <a:t>Ligamentum arteriosum</a:t>
            </a:r>
          </a:p>
        </p:txBody>
      </p:sp>
    </p:spTree>
    <p:extLst>
      <p:ext uri="{BB962C8B-B14F-4D97-AF65-F5344CB8AC3E}">
        <p14:creationId xmlns:p14="http://schemas.microsoft.com/office/powerpoint/2010/main" val="3614724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5" t="2" r="6325" b="836"/>
          <a:stretch>
            <a:fillRect/>
          </a:stretch>
        </p:blipFill>
        <p:spPr bwMode="auto">
          <a:xfrm>
            <a:off x="2514600" y="79375"/>
            <a:ext cx="3810000" cy="666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91" name="Line 12"/>
          <p:cNvSpPr>
            <a:spLocks noChangeShapeType="1"/>
          </p:cNvSpPr>
          <p:nvPr/>
        </p:nvSpPr>
        <p:spPr bwMode="auto">
          <a:xfrm>
            <a:off x="2019300" y="2905125"/>
            <a:ext cx="1714500" cy="1143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92" name="Line 12"/>
          <p:cNvSpPr>
            <a:spLocks noChangeShapeType="1"/>
          </p:cNvSpPr>
          <p:nvPr/>
        </p:nvSpPr>
        <p:spPr bwMode="auto">
          <a:xfrm>
            <a:off x="2019300" y="2905125"/>
            <a:ext cx="1447800" cy="4460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TextBox 1">
            <a:extLst>
              <a:ext uri="{FF2B5EF4-FFF2-40B4-BE49-F238E27FC236}">
                <a16:creationId xmlns="" xmlns:a16="http://schemas.microsoft.com/office/drawing/2014/main" id="{11D6021F-D9BE-4395-BF78-3F5CB57707D8}"/>
              </a:ext>
            </a:extLst>
          </p:cNvPr>
          <p:cNvSpPr txBox="1"/>
          <p:nvPr/>
        </p:nvSpPr>
        <p:spPr>
          <a:xfrm>
            <a:off x="6324600" y="6055659"/>
            <a:ext cx="2485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*click to the next slide to check your </a:t>
            </a:r>
            <a:r>
              <a:rPr lang="en-US" sz="1600" dirty="0" smtClean="0"/>
              <a:t>answer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635886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5" t="2" r="6325" b="836"/>
          <a:stretch>
            <a:fillRect/>
          </a:stretch>
        </p:blipFill>
        <p:spPr bwMode="auto">
          <a:xfrm>
            <a:off x="2514600" y="79375"/>
            <a:ext cx="3810000" cy="666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29" name="Line 12"/>
          <p:cNvSpPr>
            <a:spLocks noChangeShapeType="1"/>
          </p:cNvSpPr>
          <p:nvPr/>
        </p:nvSpPr>
        <p:spPr bwMode="auto">
          <a:xfrm>
            <a:off x="2019300" y="2905125"/>
            <a:ext cx="1714500" cy="1143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0" name="Line 12"/>
          <p:cNvSpPr>
            <a:spLocks noChangeShapeType="1"/>
          </p:cNvSpPr>
          <p:nvPr/>
        </p:nvSpPr>
        <p:spPr bwMode="auto">
          <a:xfrm>
            <a:off x="2019300" y="2905125"/>
            <a:ext cx="1447800" cy="4460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1" name="TextBox 2"/>
          <p:cNvSpPr txBox="1">
            <a:spLocks noChangeArrowheads="1"/>
          </p:cNvSpPr>
          <p:nvPr/>
        </p:nvSpPr>
        <p:spPr bwMode="auto">
          <a:xfrm>
            <a:off x="312738" y="2724150"/>
            <a:ext cx="17938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200" b="1"/>
              <a:t>Auricle of right atrium</a:t>
            </a:r>
          </a:p>
        </p:txBody>
      </p:sp>
    </p:spTree>
    <p:extLst>
      <p:ext uri="{BB962C8B-B14F-4D97-AF65-F5344CB8AC3E}">
        <p14:creationId xmlns:p14="http://schemas.microsoft.com/office/powerpoint/2010/main" val="3614724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5" t="2" r="6325" b="836"/>
          <a:stretch>
            <a:fillRect/>
          </a:stretch>
        </p:blipFill>
        <p:spPr bwMode="auto">
          <a:xfrm>
            <a:off x="2514600" y="79375"/>
            <a:ext cx="3810000" cy="666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93" name="Line 17"/>
          <p:cNvSpPr>
            <a:spLocks noChangeShapeType="1"/>
          </p:cNvSpPr>
          <p:nvPr/>
        </p:nvSpPr>
        <p:spPr bwMode="auto">
          <a:xfrm flipH="1">
            <a:off x="4886325" y="6286500"/>
            <a:ext cx="1590675" cy="342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TextBox 1">
            <a:extLst>
              <a:ext uri="{FF2B5EF4-FFF2-40B4-BE49-F238E27FC236}">
                <a16:creationId xmlns="" xmlns:a16="http://schemas.microsoft.com/office/drawing/2014/main" id="{11D6021F-D9BE-4395-BF78-3F5CB57707D8}"/>
              </a:ext>
            </a:extLst>
          </p:cNvPr>
          <p:cNvSpPr txBox="1"/>
          <p:nvPr/>
        </p:nvSpPr>
        <p:spPr>
          <a:xfrm>
            <a:off x="7139272" y="4648200"/>
            <a:ext cx="19666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*click to the next slide to check your </a:t>
            </a:r>
            <a:r>
              <a:rPr lang="en-US" sz="1600" dirty="0" smtClean="0"/>
              <a:t>answer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635886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398</Words>
  <Application>Microsoft Office PowerPoint</Application>
  <PresentationFormat>On-screen Show (4:3)</PresentationFormat>
  <Paragraphs>51</Paragraphs>
  <Slides>46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Anne Geller</dc:creator>
  <cp:lastModifiedBy>Anne Geller</cp:lastModifiedBy>
  <cp:revision>6</cp:revision>
  <dcterms:created xsi:type="dcterms:W3CDTF">2006-08-16T00:00:00Z</dcterms:created>
  <dcterms:modified xsi:type="dcterms:W3CDTF">2018-11-28T19:04:05Z</dcterms:modified>
</cp:coreProperties>
</file>